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6" r:id="rId8"/>
    <p:sldId id="267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86" d="100"/>
          <a:sy n="86" d="100"/>
        </p:scale>
        <p:origin x="138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6300850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2066012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6138029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3508688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0770144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0061546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4274415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4818490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650735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3426141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1946799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85CD40-0FD8-4851-BD21-CF8319A52ED9}" type="datetimeFigureOut">
              <a:rPr lang="en-ID" smtClean="0"/>
              <a:t>18/11/2022</a:t>
            </a:fld>
            <a:endParaRPr lang="en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46EEBA-F58C-4050-A90F-6FF6D2EE4331}" type="slidenum">
              <a:rPr lang="en-ID" smtClean="0"/>
              <a:t>‹#›</a:t>
            </a:fld>
            <a:endParaRPr lang="en-ID"/>
          </a:p>
        </p:txBody>
      </p:sp>
    </p:spTree>
    <p:extLst>
      <p:ext uri="{BB962C8B-B14F-4D97-AF65-F5344CB8AC3E}">
        <p14:creationId xmlns:p14="http://schemas.microsoft.com/office/powerpoint/2010/main" val="23573191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ministers.treasury.gov.au/ministers/andrew-leigh-2022/media-releases/ensuring-large-corporates-pay-their-fair-share-tax" TargetMode="External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treasury.gov.au/consultation/c2022-297736" TargetMode="Externa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771BEA26-0718-4C1F-89F1-3CACF56D77D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3" name="Subtitle 2">
            <a:extLst>
              <a:ext uri="{FF2B5EF4-FFF2-40B4-BE49-F238E27FC236}">
                <a16:creationId xmlns:a16="http://schemas.microsoft.com/office/drawing/2014/main" id="{E5D1F5AE-817F-4056-82D0-C34BC354C43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4079875"/>
            <a:ext cx="6858000" cy="1655762"/>
          </a:xfrm>
        </p:spPr>
        <p:txBody>
          <a:bodyPr/>
          <a:lstStyle/>
          <a:p>
            <a:r>
              <a:rPr lang="en-US" sz="3600" dirty="0"/>
              <a:t>GLOBAL TAX TRENDS – LATEST UPDATES ON GLOBAL TAXATION</a:t>
            </a:r>
          </a:p>
          <a:p>
            <a:endParaRPr lang="en-ID" dirty="0"/>
          </a:p>
        </p:txBody>
      </p:sp>
    </p:spTree>
    <p:extLst>
      <p:ext uri="{BB962C8B-B14F-4D97-AF65-F5344CB8AC3E}">
        <p14:creationId xmlns:p14="http://schemas.microsoft.com/office/powerpoint/2010/main" val="246470650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" name="Picture 16">
            <a:extLst>
              <a:ext uri="{FF2B5EF4-FFF2-40B4-BE49-F238E27FC236}">
                <a16:creationId xmlns:a16="http://schemas.microsoft.com/office/drawing/2014/main" id="{5FDB6A99-A233-82AE-CF5A-8449AF40FF6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C3C75ED-B75C-0A90-E919-3F527D7BCA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80944" y="2332675"/>
            <a:ext cx="7582112" cy="262890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en-US" sz="150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marL="0" indent="0" algn="ctr">
              <a:buNone/>
            </a:pPr>
            <a:endParaRPr lang="en-US" sz="150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marL="0" indent="0" algn="ctr">
              <a:buNone/>
            </a:pPr>
            <a:endParaRPr lang="en-US" sz="150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marL="0" indent="0" algn="ctr">
              <a:buNone/>
            </a:pPr>
            <a:r>
              <a:rPr lang="en-US" b="1" dirty="0">
                <a:effectLst/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Thank You!</a:t>
            </a: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sz="1350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A83115-8944-64D9-C0F8-AEE89AAEB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28950" y="5510213"/>
            <a:ext cx="3086100" cy="273844"/>
          </a:xfrm>
        </p:spPr>
        <p:txBody>
          <a:bodyPr/>
          <a:lstStyle/>
          <a:p>
            <a:r>
              <a:rPr lang="en-US" dirty="0"/>
              <a:t>AOTCA General Meeting and International Tax Conference 2022</a:t>
            </a:r>
            <a:endParaRPr lang="en-ID" dirty="0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43DAE28-D7BA-17B8-C441-0B93B8985920}"/>
              </a:ext>
            </a:extLst>
          </p:cNvPr>
          <p:cNvSpPr/>
          <p:nvPr/>
        </p:nvSpPr>
        <p:spPr>
          <a:xfrm>
            <a:off x="8481418" y="5320904"/>
            <a:ext cx="431846" cy="421481"/>
          </a:xfrm>
          <a:prstGeom prst="roundRect">
            <a:avLst/>
          </a:prstGeom>
          <a:solidFill>
            <a:srgbClr val="2C367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043383-9F2E-AF9F-B0DB-5F016C013B9D}"/>
              </a:ext>
            </a:extLst>
          </p:cNvPr>
          <p:cNvSpPr txBox="1"/>
          <p:nvPr/>
        </p:nvSpPr>
        <p:spPr>
          <a:xfrm>
            <a:off x="8522494" y="5381603"/>
            <a:ext cx="43184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10</a:t>
            </a:r>
            <a:endParaRPr lang="en-ID" sz="15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AB38745-B546-C290-C990-CD599B93CDA9}"/>
              </a:ext>
            </a:extLst>
          </p:cNvPr>
          <p:cNvSpPr/>
          <p:nvPr/>
        </p:nvSpPr>
        <p:spPr>
          <a:xfrm>
            <a:off x="0" y="839263"/>
            <a:ext cx="9144000" cy="7635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</p:spTree>
    <p:extLst>
      <p:ext uri="{BB962C8B-B14F-4D97-AF65-F5344CB8AC3E}">
        <p14:creationId xmlns:p14="http://schemas.microsoft.com/office/powerpoint/2010/main" val="15208399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>
            <a:extLst>
              <a:ext uri="{FF2B5EF4-FFF2-40B4-BE49-F238E27FC236}">
                <a16:creationId xmlns:a16="http://schemas.microsoft.com/office/drawing/2014/main" id="{F4B5493B-F2AF-5E8A-8DCC-8EBCBC856BD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C3C75ED-B75C-0A90-E919-3F527D7BCA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0488" y="2332675"/>
            <a:ext cx="7582112" cy="2628900"/>
          </a:xfrm>
        </p:spPr>
        <p:txBody>
          <a:bodyPr>
            <a:normAutofit/>
          </a:bodyPr>
          <a:lstStyle/>
          <a:p>
            <a:r>
              <a:rPr lang="en-US" sz="180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Global Taxation – Update on Australia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BEPS 2.0 – where do we stand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The Australian journey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Australia – Where are we now?</a:t>
            </a:r>
          </a:p>
          <a:p>
            <a:pPr lvl="1"/>
            <a:endParaRPr lang="en-US" sz="10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sz="1350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A83115-8944-64D9-C0F8-AEE89AAEB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28950" y="5510213"/>
            <a:ext cx="3086100" cy="273844"/>
          </a:xfrm>
        </p:spPr>
        <p:txBody>
          <a:bodyPr/>
          <a:lstStyle/>
          <a:p>
            <a:r>
              <a:rPr lang="en-US" dirty="0"/>
              <a:t>AOTCA General Meeting and International Tax Conference 2022</a:t>
            </a:r>
            <a:endParaRPr lang="en-ID" dirty="0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43DAE28-D7BA-17B8-C441-0B93B8985920}"/>
              </a:ext>
            </a:extLst>
          </p:cNvPr>
          <p:cNvSpPr/>
          <p:nvPr/>
        </p:nvSpPr>
        <p:spPr>
          <a:xfrm>
            <a:off x="8481418" y="5320904"/>
            <a:ext cx="431846" cy="421481"/>
          </a:xfrm>
          <a:prstGeom prst="roundRect">
            <a:avLst/>
          </a:prstGeom>
          <a:solidFill>
            <a:srgbClr val="2C367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043383-9F2E-AF9F-B0DB-5F016C013B9D}"/>
              </a:ext>
            </a:extLst>
          </p:cNvPr>
          <p:cNvSpPr txBox="1"/>
          <p:nvPr/>
        </p:nvSpPr>
        <p:spPr>
          <a:xfrm>
            <a:off x="8522494" y="5381603"/>
            <a:ext cx="43184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02</a:t>
            </a:r>
            <a:endParaRPr lang="en-ID" sz="15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AB38745-B546-C290-C990-CD599B93CDA9}"/>
              </a:ext>
            </a:extLst>
          </p:cNvPr>
          <p:cNvSpPr/>
          <p:nvPr/>
        </p:nvSpPr>
        <p:spPr>
          <a:xfrm>
            <a:off x="0" y="839263"/>
            <a:ext cx="9144000" cy="7635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</p:spTree>
    <p:extLst>
      <p:ext uri="{BB962C8B-B14F-4D97-AF65-F5344CB8AC3E}">
        <p14:creationId xmlns:p14="http://schemas.microsoft.com/office/powerpoint/2010/main" val="35454105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>
            <a:extLst>
              <a:ext uri="{FF2B5EF4-FFF2-40B4-BE49-F238E27FC236}">
                <a16:creationId xmlns:a16="http://schemas.microsoft.com/office/drawing/2014/main" id="{34B8883B-F195-38F6-90A4-A73FA9E66AF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C3C75ED-B75C-0A90-E919-3F527D7BCA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0488" y="2332675"/>
            <a:ext cx="7582112" cy="2628900"/>
          </a:xfrm>
        </p:spPr>
        <p:txBody>
          <a:bodyPr>
            <a:normAutofit/>
          </a:bodyPr>
          <a:lstStyle/>
          <a:p>
            <a:r>
              <a:rPr lang="en-US" sz="180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BEPS 2.0</a:t>
            </a:r>
          </a:p>
          <a:p>
            <a:endParaRPr lang="en-US" sz="180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The Australian Position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Current Consultation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Likely Implementation</a:t>
            </a: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sz="1350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A83115-8944-64D9-C0F8-AEE89AAEB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28950" y="5510213"/>
            <a:ext cx="3086100" cy="273844"/>
          </a:xfrm>
        </p:spPr>
        <p:txBody>
          <a:bodyPr/>
          <a:lstStyle/>
          <a:p>
            <a:r>
              <a:rPr lang="en-US" dirty="0"/>
              <a:t>AOTCA General Meeting and International Tax Conference 2022</a:t>
            </a:r>
            <a:endParaRPr lang="en-ID" dirty="0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43DAE28-D7BA-17B8-C441-0B93B8985920}"/>
              </a:ext>
            </a:extLst>
          </p:cNvPr>
          <p:cNvSpPr/>
          <p:nvPr/>
        </p:nvSpPr>
        <p:spPr>
          <a:xfrm>
            <a:off x="8481418" y="5320904"/>
            <a:ext cx="431846" cy="421481"/>
          </a:xfrm>
          <a:prstGeom prst="roundRect">
            <a:avLst/>
          </a:prstGeom>
          <a:solidFill>
            <a:srgbClr val="2C367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043383-9F2E-AF9F-B0DB-5F016C013B9D}"/>
              </a:ext>
            </a:extLst>
          </p:cNvPr>
          <p:cNvSpPr txBox="1"/>
          <p:nvPr/>
        </p:nvSpPr>
        <p:spPr>
          <a:xfrm>
            <a:off x="8522494" y="5381603"/>
            <a:ext cx="43184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03</a:t>
            </a:r>
            <a:endParaRPr lang="en-ID" sz="15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AB38745-B546-C290-C990-CD599B93CDA9}"/>
              </a:ext>
            </a:extLst>
          </p:cNvPr>
          <p:cNvSpPr/>
          <p:nvPr/>
        </p:nvSpPr>
        <p:spPr>
          <a:xfrm>
            <a:off x="0" y="839263"/>
            <a:ext cx="9144000" cy="7635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</p:spTree>
    <p:extLst>
      <p:ext uri="{BB962C8B-B14F-4D97-AF65-F5344CB8AC3E}">
        <p14:creationId xmlns:p14="http://schemas.microsoft.com/office/powerpoint/2010/main" val="4946134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" name="Picture 13">
            <a:extLst>
              <a:ext uri="{FF2B5EF4-FFF2-40B4-BE49-F238E27FC236}">
                <a16:creationId xmlns:a16="http://schemas.microsoft.com/office/drawing/2014/main" id="{8DCD8AAD-76D5-5A21-5BF3-F9B363A3D84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C3C75ED-B75C-0A90-E919-3F527D7BCA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0488" y="2332675"/>
            <a:ext cx="7582112" cy="2628900"/>
          </a:xfrm>
        </p:spPr>
        <p:txBody>
          <a:bodyPr>
            <a:normAutofit/>
          </a:bodyPr>
          <a:lstStyle/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sz="1350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A83115-8944-64D9-C0F8-AEE89AAEB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28950" y="5510213"/>
            <a:ext cx="3086100" cy="273844"/>
          </a:xfrm>
        </p:spPr>
        <p:txBody>
          <a:bodyPr/>
          <a:lstStyle/>
          <a:p>
            <a:r>
              <a:rPr lang="en-US" dirty="0"/>
              <a:t>AOTCA General Meeting and International Tax Conference 2022</a:t>
            </a:r>
            <a:endParaRPr lang="en-ID" dirty="0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43DAE28-D7BA-17B8-C441-0B93B8985920}"/>
              </a:ext>
            </a:extLst>
          </p:cNvPr>
          <p:cNvSpPr/>
          <p:nvPr/>
        </p:nvSpPr>
        <p:spPr>
          <a:xfrm>
            <a:off x="8481418" y="5320904"/>
            <a:ext cx="431846" cy="421481"/>
          </a:xfrm>
          <a:prstGeom prst="roundRect">
            <a:avLst/>
          </a:prstGeom>
          <a:solidFill>
            <a:srgbClr val="2C367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043383-9F2E-AF9F-B0DB-5F016C013B9D}"/>
              </a:ext>
            </a:extLst>
          </p:cNvPr>
          <p:cNvSpPr txBox="1"/>
          <p:nvPr/>
        </p:nvSpPr>
        <p:spPr>
          <a:xfrm>
            <a:off x="8522494" y="5381603"/>
            <a:ext cx="43184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04</a:t>
            </a:r>
            <a:endParaRPr lang="en-ID" sz="15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AB38745-B546-C290-C990-CD599B93CDA9}"/>
              </a:ext>
            </a:extLst>
          </p:cNvPr>
          <p:cNvSpPr/>
          <p:nvPr/>
        </p:nvSpPr>
        <p:spPr>
          <a:xfrm>
            <a:off x="0" y="839263"/>
            <a:ext cx="9144000" cy="7635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39C4DB27-66ED-7ABA-5644-38C50CB74E59}"/>
              </a:ext>
            </a:extLst>
          </p:cNvPr>
          <p:cNvPicPr>
            <a:picLocks noChangeAspect="1"/>
          </p:cNvPicPr>
          <p:nvPr/>
        </p:nvPicPr>
        <p:blipFill rotWithShape="1">
          <a:blip r:embed="rId3"/>
          <a:srcRect t="5503"/>
          <a:stretch/>
        </p:blipFill>
        <p:spPr>
          <a:xfrm>
            <a:off x="1119878" y="2110468"/>
            <a:ext cx="6904244" cy="3399745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6272C9DA-1BC8-737F-B172-E16D24DE8DE9}"/>
              </a:ext>
            </a:extLst>
          </p:cNvPr>
          <p:cNvSpPr txBox="1"/>
          <p:nvPr/>
        </p:nvSpPr>
        <p:spPr>
          <a:xfrm>
            <a:off x="1119879" y="1757826"/>
            <a:ext cx="3069463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1500" b="1" dirty="0"/>
              <a:t>The Australian Journey</a:t>
            </a:r>
          </a:p>
        </p:txBody>
      </p:sp>
    </p:spTree>
    <p:extLst>
      <p:ext uri="{BB962C8B-B14F-4D97-AF65-F5344CB8AC3E}">
        <p14:creationId xmlns:p14="http://schemas.microsoft.com/office/powerpoint/2010/main" val="369581797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>
            <a:extLst>
              <a:ext uri="{FF2B5EF4-FFF2-40B4-BE49-F238E27FC236}">
                <a16:creationId xmlns:a16="http://schemas.microsoft.com/office/drawing/2014/main" id="{B56C11C3-778E-C280-E437-A4006F413BB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C3C75ED-B75C-0A90-E919-3F527D7BCA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0488" y="2332675"/>
            <a:ext cx="7582112" cy="2925125"/>
          </a:xfrm>
        </p:spPr>
        <p:txBody>
          <a:bodyPr>
            <a:normAutofit lnSpcReduction="10000"/>
          </a:bodyPr>
          <a:lstStyle/>
          <a:p>
            <a:r>
              <a:rPr lang="en-US" sz="180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3 Proposed Measures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Interest Limitation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Intangibles &amp; Royalties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(Further) Tax Transparency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US" sz="1125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  <a:hlinkClick r:id="rId3"/>
              </a:rPr>
              <a:t>https://ministers.treasury.gov.au/ministers/andrew-leigh-2022/media-releases/ensuring-large-corporates-pay-their-fair-share-tax</a:t>
            </a:r>
            <a:endParaRPr lang="en-US" sz="1125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125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US" sz="1125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  <a:hlinkClick r:id="rId4"/>
              </a:rPr>
              <a:t>https://treasury.gov.au/consultation/c2022-297736</a:t>
            </a:r>
            <a:endParaRPr lang="en-US" sz="1125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en-US" sz="16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sz="1350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A83115-8944-64D9-C0F8-AEE89AAEB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28950" y="5510213"/>
            <a:ext cx="3086100" cy="273844"/>
          </a:xfrm>
        </p:spPr>
        <p:txBody>
          <a:bodyPr/>
          <a:lstStyle/>
          <a:p>
            <a:r>
              <a:rPr lang="en-US" dirty="0"/>
              <a:t>AOTCA General Meeting and International Tax Conference 2022</a:t>
            </a:r>
            <a:endParaRPr lang="en-ID" dirty="0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43DAE28-D7BA-17B8-C441-0B93B8985920}"/>
              </a:ext>
            </a:extLst>
          </p:cNvPr>
          <p:cNvSpPr/>
          <p:nvPr/>
        </p:nvSpPr>
        <p:spPr>
          <a:xfrm>
            <a:off x="8481418" y="5320904"/>
            <a:ext cx="431846" cy="421481"/>
          </a:xfrm>
          <a:prstGeom prst="roundRect">
            <a:avLst/>
          </a:prstGeom>
          <a:solidFill>
            <a:srgbClr val="2C367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043383-9F2E-AF9F-B0DB-5F016C013B9D}"/>
              </a:ext>
            </a:extLst>
          </p:cNvPr>
          <p:cNvSpPr txBox="1"/>
          <p:nvPr/>
        </p:nvSpPr>
        <p:spPr>
          <a:xfrm>
            <a:off x="8522494" y="5381603"/>
            <a:ext cx="43184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05</a:t>
            </a:r>
            <a:endParaRPr lang="en-ID" sz="15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AB38745-B546-C290-C990-CD599B93CDA9}"/>
              </a:ext>
            </a:extLst>
          </p:cNvPr>
          <p:cNvSpPr/>
          <p:nvPr/>
        </p:nvSpPr>
        <p:spPr>
          <a:xfrm>
            <a:off x="0" y="839263"/>
            <a:ext cx="9144000" cy="7635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</p:spTree>
    <p:extLst>
      <p:ext uri="{BB962C8B-B14F-4D97-AF65-F5344CB8AC3E}">
        <p14:creationId xmlns:p14="http://schemas.microsoft.com/office/powerpoint/2010/main" val="17354187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>
            <a:extLst>
              <a:ext uri="{FF2B5EF4-FFF2-40B4-BE49-F238E27FC236}">
                <a16:creationId xmlns:a16="http://schemas.microsoft.com/office/drawing/2014/main" id="{490DA6F4-ADBD-F8CC-B68E-7C8908EE665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C3C75ED-B75C-0A90-E919-3F527D7BCA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0488" y="2332675"/>
            <a:ext cx="7582112" cy="2628900"/>
          </a:xfrm>
        </p:spPr>
        <p:txBody>
          <a:bodyPr>
            <a:normAutofit/>
          </a:bodyPr>
          <a:lstStyle/>
          <a:p>
            <a:r>
              <a:rPr lang="en-US" sz="180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Interest Limitation</a:t>
            </a:r>
          </a:p>
          <a:p>
            <a:endParaRPr lang="en-US" sz="180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Current Position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The Proposal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Consultation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Key Considerations</a:t>
            </a: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sz="1350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A83115-8944-64D9-C0F8-AEE89AAEB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28950" y="5510213"/>
            <a:ext cx="3086100" cy="273844"/>
          </a:xfrm>
        </p:spPr>
        <p:txBody>
          <a:bodyPr/>
          <a:lstStyle/>
          <a:p>
            <a:r>
              <a:rPr lang="en-US" dirty="0"/>
              <a:t>AOTCA General Meeting and International Tax Conference 2022</a:t>
            </a:r>
            <a:endParaRPr lang="en-ID" dirty="0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43DAE28-D7BA-17B8-C441-0B93B8985920}"/>
              </a:ext>
            </a:extLst>
          </p:cNvPr>
          <p:cNvSpPr/>
          <p:nvPr/>
        </p:nvSpPr>
        <p:spPr>
          <a:xfrm>
            <a:off x="8481418" y="5320904"/>
            <a:ext cx="431846" cy="421481"/>
          </a:xfrm>
          <a:prstGeom prst="roundRect">
            <a:avLst/>
          </a:prstGeom>
          <a:solidFill>
            <a:srgbClr val="2C367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043383-9F2E-AF9F-B0DB-5F016C013B9D}"/>
              </a:ext>
            </a:extLst>
          </p:cNvPr>
          <p:cNvSpPr txBox="1"/>
          <p:nvPr/>
        </p:nvSpPr>
        <p:spPr>
          <a:xfrm>
            <a:off x="8522494" y="5381603"/>
            <a:ext cx="43184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06</a:t>
            </a:r>
            <a:endParaRPr lang="en-ID" sz="15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AB38745-B546-C290-C990-CD599B93CDA9}"/>
              </a:ext>
            </a:extLst>
          </p:cNvPr>
          <p:cNvSpPr/>
          <p:nvPr/>
        </p:nvSpPr>
        <p:spPr>
          <a:xfrm>
            <a:off x="0" y="839263"/>
            <a:ext cx="9144000" cy="7635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</p:spTree>
    <p:extLst>
      <p:ext uri="{BB962C8B-B14F-4D97-AF65-F5344CB8AC3E}">
        <p14:creationId xmlns:p14="http://schemas.microsoft.com/office/powerpoint/2010/main" val="145959979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>
            <a:extLst>
              <a:ext uri="{FF2B5EF4-FFF2-40B4-BE49-F238E27FC236}">
                <a16:creationId xmlns:a16="http://schemas.microsoft.com/office/drawing/2014/main" id="{4D31ECCE-1364-A6DD-5D21-821319CB364E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C3C75ED-B75C-0A90-E919-3F527D7BCA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0488" y="2332675"/>
            <a:ext cx="7582112" cy="2628900"/>
          </a:xfrm>
        </p:spPr>
        <p:txBody>
          <a:bodyPr>
            <a:normAutofit/>
          </a:bodyPr>
          <a:lstStyle/>
          <a:p>
            <a:r>
              <a:rPr lang="en-US" sz="180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Intangibles &amp; Royalties</a:t>
            </a:r>
          </a:p>
          <a:p>
            <a:endParaRPr lang="en-US" sz="180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Current Position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The Proposal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Consultation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Key Considerations</a:t>
            </a: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sz="1350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A83115-8944-64D9-C0F8-AEE89AAEB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28950" y="5510213"/>
            <a:ext cx="3086100" cy="273844"/>
          </a:xfrm>
        </p:spPr>
        <p:txBody>
          <a:bodyPr/>
          <a:lstStyle/>
          <a:p>
            <a:r>
              <a:rPr lang="en-US" dirty="0"/>
              <a:t>AOTCA General Meeting and International Tax Conference 2022</a:t>
            </a:r>
            <a:endParaRPr lang="en-ID" dirty="0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43DAE28-D7BA-17B8-C441-0B93B8985920}"/>
              </a:ext>
            </a:extLst>
          </p:cNvPr>
          <p:cNvSpPr/>
          <p:nvPr/>
        </p:nvSpPr>
        <p:spPr>
          <a:xfrm>
            <a:off x="8481418" y="5320904"/>
            <a:ext cx="431846" cy="421481"/>
          </a:xfrm>
          <a:prstGeom prst="roundRect">
            <a:avLst/>
          </a:prstGeom>
          <a:solidFill>
            <a:srgbClr val="2C367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043383-9F2E-AF9F-B0DB-5F016C013B9D}"/>
              </a:ext>
            </a:extLst>
          </p:cNvPr>
          <p:cNvSpPr txBox="1"/>
          <p:nvPr/>
        </p:nvSpPr>
        <p:spPr>
          <a:xfrm>
            <a:off x="8522494" y="5381603"/>
            <a:ext cx="43184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07</a:t>
            </a:r>
            <a:endParaRPr lang="en-ID" sz="15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AB38745-B546-C290-C990-CD599B93CDA9}"/>
              </a:ext>
            </a:extLst>
          </p:cNvPr>
          <p:cNvSpPr/>
          <p:nvPr/>
        </p:nvSpPr>
        <p:spPr>
          <a:xfrm>
            <a:off x="0" y="839263"/>
            <a:ext cx="9144000" cy="7635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</p:spTree>
    <p:extLst>
      <p:ext uri="{BB962C8B-B14F-4D97-AF65-F5344CB8AC3E}">
        <p14:creationId xmlns:p14="http://schemas.microsoft.com/office/powerpoint/2010/main" val="343743381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>
            <a:extLst>
              <a:ext uri="{FF2B5EF4-FFF2-40B4-BE49-F238E27FC236}">
                <a16:creationId xmlns:a16="http://schemas.microsoft.com/office/drawing/2014/main" id="{CCA94BE9-56D8-3419-3829-1B126632877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C3C75ED-B75C-0A90-E919-3F527D7BCA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60488" y="2332675"/>
            <a:ext cx="7582112" cy="2628900"/>
          </a:xfrm>
        </p:spPr>
        <p:txBody>
          <a:bodyPr>
            <a:normAutofit/>
          </a:bodyPr>
          <a:lstStyle/>
          <a:p>
            <a:r>
              <a:rPr lang="en-US" sz="180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(Further) Tax Transparency</a:t>
            </a:r>
          </a:p>
          <a:p>
            <a:endParaRPr lang="en-US" sz="180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Current Position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The Proposal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Consultation</a:t>
            </a:r>
          </a:p>
          <a:p>
            <a:pPr lvl="1"/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lvl="1"/>
            <a:r>
              <a:rPr lang="en-US" sz="1350" b="1" dirty="0"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Key Considerations</a:t>
            </a: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sz="1350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A83115-8944-64D9-C0F8-AEE89AAEB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28950" y="5510213"/>
            <a:ext cx="3086100" cy="273844"/>
          </a:xfrm>
        </p:spPr>
        <p:txBody>
          <a:bodyPr/>
          <a:lstStyle/>
          <a:p>
            <a:r>
              <a:rPr lang="en-US" dirty="0"/>
              <a:t>AOTCA General Meeting and International Tax Conference 2022</a:t>
            </a:r>
            <a:endParaRPr lang="en-ID" dirty="0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43DAE28-D7BA-17B8-C441-0B93B8985920}"/>
              </a:ext>
            </a:extLst>
          </p:cNvPr>
          <p:cNvSpPr/>
          <p:nvPr/>
        </p:nvSpPr>
        <p:spPr>
          <a:xfrm>
            <a:off x="8481418" y="5320904"/>
            <a:ext cx="431846" cy="421481"/>
          </a:xfrm>
          <a:prstGeom prst="roundRect">
            <a:avLst/>
          </a:prstGeom>
          <a:solidFill>
            <a:srgbClr val="2C367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043383-9F2E-AF9F-B0DB-5F016C013B9D}"/>
              </a:ext>
            </a:extLst>
          </p:cNvPr>
          <p:cNvSpPr txBox="1"/>
          <p:nvPr/>
        </p:nvSpPr>
        <p:spPr>
          <a:xfrm>
            <a:off x="8522494" y="5381603"/>
            <a:ext cx="43184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08</a:t>
            </a:r>
            <a:endParaRPr lang="en-ID" sz="15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AB38745-B546-C290-C990-CD599B93CDA9}"/>
              </a:ext>
            </a:extLst>
          </p:cNvPr>
          <p:cNvSpPr/>
          <p:nvPr/>
        </p:nvSpPr>
        <p:spPr>
          <a:xfrm>
            <a:off x="0" y="839263"/>
            <a:ext cx="9144000" cy="7635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</p:spTree>
    <p:extLst>
      <p:ext uri="{BB962C8B-B14F-4D97-AF65-F5344CB8AC3E}">
        <p14:creationId xmlns:p14="http://schemas.microsoft.com/office/powerpoint/2010/main" val="413509190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" name="Picture 11">
            <a:extLst>
              <a:ext uri="{FF2B5EF4-FFF2-40B4-BE49-F238E27FC236}">
                <a16:creationId xmlns:a16="http://schemas.microsoft.com/office/drawing/2014/main" id="{D2932D35-0306-C3BD-A670-270E8EBDADB9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11" name="Content Placeholder 2">
            <a:extLst>
              <a:ext uri="{FF2B5EF4-FFF2-40B4-BE49-F238E27FC236}">
                <a16:creationId xmlns:a16="http://schemas.microsoft.com/office/drawing/2014/main" id="{0C3C75ED-B75C-0A90-E919-3F527D7BCAC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80944" y="2332675"/>
            <a:ext cx="7582112" cy="262890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en-US" sz="150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marL="0" indent="0" algn="ctr">
              <a:buNone/>
            </a:pPr>
            <a:endParaRPr lang="en-US" sz="150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pPr marL="0" indent="0" algn="ctr">
              <a:buNone/>
            </a:pPr>
            <a:r>
              <a:rPr lang="en-US" b="1" dirty="0">
                <a:effectLst/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Australia</a:t>
            </a:r>
          </a:p>
          <a:p>
            <a:pPr marL="0" indent="0" algn="ctr">
              <a:buNone/>
            </a:pPr>
            <a:r>
              <a:rPr lang="en-US" b="1" dirty="0">
                <a:effectLst/>
                <a:latin typeface="Arial" panose="020B0604020202020204" pitchFamily="34" charset="0"/>
                <a:ea typeface="Courier New" panose="02070309020205020404" pitchFamily="49" charset="0"/>
                <a:cs typeface="Arial" panose="020B0604020202020204" pitchFamily="34" charset="0"/>
              </a:rPr>
              <a:t>The next steps</a:t>
            </a: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US" sz="1350" b="1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sz="1350" dirty="0">
              <a:latin typeface="Arial" panose="020B0604020202020204" pitchFamily="34" charset="0"/>
              <a:ea typeface="Courier New" panose="02070309020205020404" pitchFamily="49" charset="0"/>
              <a:cs typeface="Arial" panose="020B0604020202020204" pitchFamily="34" charset="0"/>
            </a:endParaRPr>
          </a:p>
          <a:p>
            <a:endParaRPr lang="en-ID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2A83115-8944-64D9-C0F8-AEE89AAEB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028950" y="5510213"/>
            <a:ext cx="3086100" cy="273844"/>
          </a:xfrm>
        </p:spPr>
        <p:txBody>
          <a:bodyPr/>
          <a:lstStyle/>
          <a:p>
            <a:r>
              <a:rPr lang="en-US" dirty="0"/>
              <a:t>AOTCA General Meeting and International Tax Conference 2022</a:t>
            </a:r>
            <a:endParaRPr lang="en-ID" dirty="0"/>
          </a:p>
        </p:txBody>
      </p:sp>
      <p:sp>
        <p:nvSpPr>
          <p:cNvPr id="8" name="Rectangle: Rounded Corners 7">
            <a:extLst>
              <a:ext uri="{FF2B5EF4-FFF2-40B4-BE49-F238E27FC236}">
                <a16:creationId xmlns:a16="http://schemas.microsoft.com/office/drawing/2014/main" id="{043DAE28-D7BA-17B8-C441-0B93B8985920}"/>
              </a:ext>
            </a:extLst>
          </p:cNvPr>
          <p:cNvSpPr/>
          <p:nvPr/>
        </p:nvSpPr>
        <p:spPr>
          <a:xfrm>
            <a:off x="8481418" y="5320904"/>
            <a:ext cx="431846" cy="421481"/>
          </a:xfrm>
          <a:prstGeom prst="roundRect">
            <a:avLst/>
          </a:prstGeom>
          <a:solidFill>
            <a:srgbClr val="2C367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C043383-9F2E-AF9F-B0DB-5F016C013B9D}"/>
              </a:ext>
            </a:extLst>
          </p:cNvPr>
          <p:cNvSpPr txBox="1"/>
          <p:nvPr/>
        </p:nvSpPr>
        <p:spPr>
          <a:xfrm>
            <a:off x="8522494" y="5381603"/>
            <a:ext cx="431846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09</a:t>
            </a:r>
            <a:endParaRPr lang="en-ID" sz="1500" b="1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id="{AAB38745-B546-C290-C990-CD599B93CDA9}"/>
              </a:ext>
            </a:extLst>
          </p:cNvPr>
          <p:cNvSpPr/>
          <p:nvPr/>
        </p:nvSpPr>
        <p:spPr>
          <a:xfrm>
            <a:off x="0" y="839263"/>
            <a:ext cx="9144000" cy="7635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ID" sz="1350"/>
          </a:p>
        </p:txBody>
      </p:sp>
    </p:spTree>
    <p:extLst>
      <p:ext uri="{BB962C8B-B14F-4D97-AF65-F5344CB8AC3E}">
        <p14:creationId xmlns:p14="http://schemas.microsoft.com/office/powerpoint/2010/main" val="8442639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</TotalTime>
  <Words>204</Words>
  <Application>Microsoft Office PowerPoint</Application>
  <PresentationFormat>On-screen Show (4:3)</PresentationFormat>
  <Paragraphs>101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Dhenny Caesar</dc:creator>
  <cp:lastModifiedBy>Kapal Api Global</cp:lastModifiedBy>
  <cp:revision>3</cp:revision>
  <dcterms:created xsi:type="dcterms:W3CDTF">2022-11-14T13:08:08Z</dcterms:created>
  <dcterms:modified xsi:type="dcterms:W3CDTF">2022-11-18T04:35:05Z</dcterms:modified>
</cp:coreProperties>
</file>

<file path=docProps/thumbnail.jpeg>
</file>